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85" r:id="rId4"/>
    <p:sldId id="292" r:id="rId5"/>
    <p:sldId id="261" r:id="rId6"/>
    <p:sldId id="286" r:id="rId7"/>
    <p:sldId id="288" r:id="rId8"/>
    <p:sldId id="287" r:id="rId9"/>
    <p:sldId id="290" r:id="rId10"/>
    <p:sldId id="289" r:id="rId11"/>
    <p:sldId id="291" r:id="rId12"/>
    <p:sldId id="262" r:id="rId13"/>
    <p:sldId id="259" r:id="rId14"/>
    <p:sldId id="293" r:id="rId15"/>
    <p:sldId id="296" r:id="rId16"/>
    <p:sldId id="294" r:id="rId17"/>
    <p:sldId id="295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ncode Sans Semi Condensed" pitchFamily="2" charset="0"/>
      <p:regular r:id="rId24"/>
      <p:bold r:id="rId25"/>
    </p:embeddedFont>
    <p:embeddedFont>
      <p:font typeface="Encode Sans Semi Condensed SemiBold" pitchFamily="2" charset="0"/>
      <p:regular r:id="rId26"/>
      <p:bold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  <p:embeddedFont>
      <p:font typeface="Karla" pitchFamily="2" charset="0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9C4FC-8C90-49E5-8998-5D03E0A7F12E}">
  <a:tblStyle styleId="{5579C4FC-8C90-49E5-8998-5D03E0A7F1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7"/>
    <p:restoredTop sz="94698"/>
  </p:normalViewPr>
  <p:slideViewPr>
    <p:cSldViewPr snapToGrid="0" snapToObjects="1">
      <p:cViewPr>
        <p:scale>
          <a:sx n="101" d="100"/>
          <a:sy n="101" d="100"/>
        </p:scale>
        <p:origin x="56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36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240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7792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900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932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06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5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06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65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10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24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812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"/>
              <a:buChar char="▪"/>
              <a:defRPr sz="2800">
                <a:latin typeface="Karla"/>
                <a:ea typeface="Karla"/>
                <a:cs typeface="Karla"/>
                <a:sym typeface="Karla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"/>
              <a:buChar char="▫"/>
              <a:defRPr sz="2800"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400049" y="1738647"/>
            <a:ext cx="7013121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dirty="0"/>
              <a:t>Articulation Information </a:t>
            </a:r>
            <a:r>
              <a:rPr kumimoji="1" lang="en-US" altLang="zh-TW" sz="4000" dirty="0">
                <a:solidFill>
                  <a:schemeClr val="bg2"/>
                </a:solidFill>
              </a:rPr>
              <a:t>and</a:t>
            </a:r>
            <a:r>
              <a:rPr kumimoji="1" lang="en-US" altLang="zh-TW" dirty="0"/>
              <a:t> Broad Phone Classes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DC0C9D-5882-DC49-A1D7-1EFF649F54AA}"/>
              </a:ext>
            </a:extLst>
          </p:cNvPr>
          <p:cNvSpPr/>
          <p:nvPr/>
        </p:nvSpPr>
        <p:spPr>
          <a:xfrm>
            <a:off x="4533900" y="3991982"/>
            <a:ext cx="41855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55600"/>
            <a:r>
              <a:rPr lang="en-US" altLang="zh-TW" sz="2000" dirty="0">
                <a:solidFill>
                  <a:schemeClr val="tx1"/>
                </a:solidFill>
                <a:latin typeface="Karla"/>
                <a:sym typeface="Encode Sans Semi Condensed"/>
              </a:rPr>
              <a:t>Research Assistant:	</a:t>
            </a:r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Yen-Ju Lu</a:t>
            </a:r>
          </a:p>
          <a:p>
            <a:pPr defTabSz="255600"/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				  </a:t>
            </a:r>
            <a:r>
              <a:rPr lang="en-US" altLang="zh-TW" sz="2000" dirty="0">
                <a:solidFill>
                  <a:schemeClr val="tx1"/>
                </a:solidFill>
                <a:latin typeface="Karla"/>
                <a:sym typeface="Encode Sans Semi Condensed"/>
              </a:rPr>
              <a:t>Advisor:</a:t>
            </a:r>
            <a:r>
              <a:rPr lang="en-US" altLang="zh-TW" sz="2000" dirty="0">
                <a:solidFill>
                  <a:schemeClr val="dk2"/>
                </a:solidFill>
                <a:latin typeface="Karla"/>
                <a:sym typeface="Encode Sans Semi Condensed"/>
              </a:rPr>
              <a:t>		Yu Tsao</a:t>
            </a:r>
            <a:endParaRPr kumimoji="1" lang="zh-TW" altLang="en-US" sz="2000" b="1" dirty="0">
              <a:solidFill>
                <a:schemeClr val="dk1"/>
              </a:solidFill>
              <a:latin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Data-driven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EB5EAB-647F-2E49-A988-746AC2EF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099" y="648601"/>
            <a:ext cx="4783379" cy="28992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840FC3-3B0D-594D-BC39-7BE6741BEFE7}"/>
              </a:ext>
            </a:extLst>
          </p:cNvPr>
          <p:cNvSpPr/>
          <p:nvPr/>
        </p:nvSpPr>
        <p:spPr>
          <a:xfrm>
            <a:off x="3495944" y="3587496"/>
            <a:ext cx="5137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ts val="2400"/>
              </a:lnSpc>
            </a:pPr>
            <a:r>
              <a:rPr lang="en" altLang="zh-TW" sz="2000" dirty="0">
                <a:solidFill>
                  <a:schemeClr val="tx1"/>
                </a:solidFill>
                <a:latin typeface="Karla"/>
              </a:rPr>
              <a:t>Part of a confusion matrix: </a:t>
            </a:r>
          </a:p>
          <a:p>
            <a:pPr algn="ctr" fontAlgn="ctr">
              <a:lnSpc>
                <a:spcPts val="2400"/>
              </a:lnSpc>
            </a:pPr>
            <a:r>
              <a:rPr lang="en" altLang="zh-TW" sz="1800" spc="-70" dirty="0">
                <a:solidFill>
                  <a:schemeClr val="dk2"/>
                </a:solidFill>
                <a:latin typeface="Karla"/>
              </a:rPr>
              <a:t>output of TIMIT-based phone recognition system. </a:t>
            </a:r>
          </a:p>
        </p:txBody>
      </p:sp>
    </p:spTree>
    <p:extLst>
      <p:ext uri="{BB962C8B-B14F-4D97-AF65-F5344CB8AC3E}">
        <p14:creationId xmlns:p14="http://schemas.microsoft.com/office/powerpoint/2010/main" val="222357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Data-driven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032628B-1495-6343-90A9-5389F256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66" y="1170042"/>
            <a:ext cx="2318606" cy="23137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602F479-B24F-114E-B304-EEB8065E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93" y="1187181"/>
            <a:ext cx="2318607" cy="2258383"/>
          </a:xfrm>
          <a:prstGeom prst="rect">
            <a:avLst/>
          </a:prstGeom>
        </p:spPr>
      </p:pic>
      <p:sp>
        <p:nvSpPr>
          <p:cNvPr id="14" name="向右箭號 13">
            <a:extLst>
              <a:ext uri="{FF2B5EF4-FFF2-40B4-BE49-F238E27FC236}">
                <a16:creationId xmlns:a16="http://schemas.microsoft.com/office/drawing/2014/main" id="{BB4E8A25-0155-8948-B57E-F37AA413FA5C}"/>
              </a:ext>
            </a:extLst>
          </p:cNvPr>
          <p:cNvSpPr/>
          <p:nvPr/>
        </p:nvSpPr>
        <p:spPr>
          <a:xfrm>
            <a:off x="5835758" y="2087154"/>
            <a:ext cx="446049" cy="479502"/>
          </a:xfrm>
          <a:prstGeom prst="rightArrow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BF37961-AB1F-6744-B089-B0BE476477E9}"/>
              </a:ext>
            </a:extLst>
          </p:cNvPr>
          <p:cNvSpPr/>
          <p:nvPr/>
        </p:nvSpPr>
        <p:spPr>
          <a:xfrm>
            <a:off x="3350444" y="3747587"/>
            <a:ext cx="5416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ctr">
              <a:lnSpc>
                <a:spcPts val="2400"/>
              </a:lnSpc>
            </a:pPr>
            <a:r>
              <a:rPr lang="en-US" altLang="zh-TW" sz="1800" dirty="0">
                <a:solidFill>
                  <a:srgbClr val="2E363D"/>
                </a:solidFill>
                <a:latin typeface="Karla"/>
              </a:rPr>
              <a:t>Rearrange Confusion Matrix -&gt; Clustering</a:t>
            </a:r>
            <a:endParaRPr lang="en" altLang="zh-TW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2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ctrTitle" idx="4294967295"/>
          </p:nvPr>
        </p:nvSpPr>
        <p:spPr>
          <a:xfrm>
            <a:off x="476813" y="730395"/>
            <a:ext cx="4735800" cy="56408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>
              <a:lnSpc>
                <a:spcPct val="80000"/>
              </a:lnSpc>
            </a:pPr>
            <a:r>
              <a:rPr kumimoji="1" lang="en-US" altLang="zh-TW" sz="4000" dirty="0"/>
              <a:t>Broad Phone Classes</a:t>
            </a:r>
            <a:endParaRPr sz="4000" dirty="0"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EC5A38-2F03-7648-8885-53FB922F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3" y="1940365"/>
            <a:ext cx="2972024" cy="218646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B2BC143-9860-CA49-8422-295ECFD3D25D}"/>
              </a:ext>
            </a:extLst>
          </p:cNvPr>
          <p:cNvSpPr/>
          <p:nvPr/>
        </p:nvSpPr>
        <p:spPr>
          <a:xfrm>
            <a:off x="324845" y="4371826"/>
            <a:ext cx="27045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Place of articulation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(PBPCs)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A55E38-5E32-1845-9CD3-0CE1B9644945}"/>
              </a:ext>
            </a:extLst>
          </p:cNvPr>
          <p:cNvSpPr/>
          <p:nvPr/>
        </p:nvSpPr>
        <p:spPr>
          <a:xfrm>
            <a:off x="3379945" y="4371826"/>
            <a:ext cx="2935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Manner of articulation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(MBPCs)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CB6098-6AB3-134F-B9A3-020E7742A2E1}"/>
              </a:ext>
            </a:extLst>
          </p:cNvPr>
          <p:cNvSpPr/>
          <p:nvPr/>
        </p:nvSpPr>
        <p:spPr>
          <a:xfrm>
            <a:off x="6665876" y="4371826"/>
            <a:ext cx="1887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Data-driven BPCs</a:t>
            </a:r>
          </a:p>
          <a:p>
            <a:pPr algn="ctr"/>
            <a:r>
              <a:rPr lang="en-US" altLang="zh-TW" sz="1600" dirty="0">
                <a:solidFill>
                  <a:srgbClr val="767E85"/>
                </a:solidFill>
                <a:latin typeface="Karla"/>
              </a:rPr>
              <a:t>(DBPCs)</a:t>
            </a:r>
            <a:r>
              <a:rPr lang="en" altLang="zh-TW" sz="1600" dirty="0">
                <a:solidFill>
                  <a:srgbClr val="767E85"/>
                </a:solidFill>
                <a:latin typeface="Karla"/>
                <a:sym typeface="Karla"/>
              </a:rPr>
              <a:t> </a:t>
            </a:r>
            <a:endParaRPr kumimoji="1" lang="en-US" altLang="zh-TW" sz="1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0485A63-5632-F840-80C8-5D1B34A2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385" y="1940364"/>
            <a:ext cx="2248039" cy="2189648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BA047BCA-0CB3-5B45-9A25-816A3AE8D2C1}"/>
              </a:ext>
            </a:extLst>
          </p:cNvPr>
          <p:cNvGrpSpPr/>
          <p:nvPr/>
        </p:nvGrpSpPr>
        <p:grpSpPr>
          <a:xfrm>
            <a:off x="3653010" y="1940364"/>
            <a:ext cx="2374811" cy="2187181"/>
            <a:chOff x="3653010" y="1940364"/>
            <a:chExt cx="2374811" cy="218718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C24166A-5408-984F-8DB5-8B5F87FDF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5815"/>
            <a:stretch/>
          </p:blipFill>
          <p:spPr>
            <a:xfrm>
              <a:off x="3653010" y="1940364"/>
              <a:ext cx="2370222" cy="2187181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D5FF621-0617-A74E-9407-2E15DCA72622}"/>
                </a:ext>
              </a:extLst>
            </p:cNvPr>
            <p:cNvSpPr/>
            <p:nvPr/>
          </p:nvSpPr>
          <p:spPr>
            <a:xfrm>
              <a:off x="3653010" y="1940364"/>
              <a:ext cx="2374811" cy="2186468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51DAFFB-6D12-DB40-9A6E-FE5CE31BF9AE}"/>
                </a:ext>
              </a:extLst>
            </p:cNvPr>
            <p:cNvSpPr txBox="1"/>
            <p:nvPr/>
          </p:nvSpPr>
          <p:spPr>
            <a:xfrm>
              <a:off x="3871378" y="2182546"/>
              <a:ext cx="654296" cy="3077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Stops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888C668-317D-A649-B114-0DD8A99A94E7}"/>
                </a:ext>
              </a:extLst>
            </p:cNvPr>
            <p:cNvSpPr txBox="1"/>
            <p:nvPr/>
          </p:nvSpPr>
          <p:spPr>
            <a:xfrm>
              <a:off x="4837316" y="2408513"/>
              <a:ext cx="1046255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Fricatives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BE5172B-E999-E147-90D4-82572CAFA3D6}"/>
                </a:ext>
              </a:extLst>
            </p:cNvPr>
            <p:cNvSpPr txBox="1"/>
            <p:nvPr/>
          </p:nvSpPr>
          <p:spPr>
            <a:xfrm>
              <a:off x="3918014" y="2852389"/>
              <a:ext cx="1046255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Affricates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D79CD15-0DD7-6347-A3AA-61521CB0ED12}"/>
                </a:ext>
              </a:extLst>
            </p:cNvPr>
            <p:cNvSpPr txBox="1"/>
            <p:nvPr/>
          </p:nvSpPr>
          <p:spPr>
            <a:xfrm>
              <a:off x="5133672" y="3006277"/>
              <a:ext cx="720157" cy="3077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Nasals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D4E0233-A997-D642-8A61-6457F0063388}"/>
                </a:ext>
              </a:extLst>
            </p:cNvPr>
            <p:cNvSpPr txBox="1"/>
            <p:nvPr/>
          </p:nvSpPr>
          <p:spPr>
            <a:xfrm>
              <a:off x="4049130" y="3402348"/>
              <a:ext cx="720157" cy="3077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Glides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1BA5977-B648-C34F-BAD6-2FA332DC6BC1}"/>
                </a:ext>
              </a:extLst>
            </p:cNvPr>
            <p:cNvSpPr txBox="1"/>
            <p:nvPr/>
          </p:nvSpPr>
          <p:spPr>
            <a:xfrm>
              <a:off x="4964269" y="3604041"/>
              <a:ext cx="853465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Didot" panose="02000503000000020003" pitchFamily="2" charset="-79"/>
                  <a:cs typeface="Didot" panose="02000503000000020003" pitchFamily="2" charset="-79"/>
                </a:rPr>
                <a:t>Liquids</a:t>
              </a:r>
              <a:endParaRPr kumimoji="1" lang="zh-TW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idot" panose="02000503000000020003" pitchFamily="2" charset="-79"/>
                <a:cs typeface="Didot" panose="02000503000000020003" pitchFamily="2" charset="-79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239762" cy="150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3800" dirty="0"/>
              <a:t>Broad Phone Classes</a:t>
            </a:r>
            <a:br>
              <a:rPr kumimoji="1" lang="en-US" altLang="zh-TW" sz="3800" dirty="0"/>
            </a:br>
            <a:r>
              <a:rPr kumimoji="1" lang="en-US" altLang="zh-TW" sz="3800" dirty="0">
                <a:solidFill>
                  <a:schemeClr val="bg2"/>
                </a:solidFill>
              </a:rPr>
              <a:t>on</a:t>
            </a:r>
            <a:r>
              <a:rPr kumimoji="1" lang="en-US" altLang="zh-TW" sz="3800" dirty="0"/>
              <a:t> Speech Enhancement</a:t>
            </a:r>
            <a:endParaRPr sz="3800" dirty="0"/>
          </a:p>
        </p:txBody>
      </p:sp>
      <p:sp>
        <p:nvSpPr>
          <p:cNvPr id="93" name="Google Shape;93;p17"/>
          <p:cNvSpPr/>
          <p:nvPr/>
        </p:nvSpPr>
        <p:spPr>
          <a:xfrm>
            <a:off x="1564105" y="1568299"/>
            <a:ext cx="1503948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altLang="zh-TW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altLang="zh-TW" sz="3200" dirty="0"/>
              <a:t>BPC Posterior-gram (BPCPG) </a:t>
            </a:r>
            <a:br>
              <a:rPr lang="en" altLang="zh-TW" dirty="0"/>
            </a:br>
            <a:r>
              <a:rPr lang="en" altLang="zh-TW" sz="2100" dirty="0">
                <a:solidFill>
                  <a:schemeClr val="bg2"/>
                </a:solidFill>
              </a:rPr>
              <a:t>(Additional input feature)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A872AB1-FA82-C143-A2FC-7F066FFE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24" y="1108111"/>
            <a:ext cx="5313965" cy="38489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68398CA-CD4D-B14B-B41C-CB7A7C4C0C9D}"/>
              </a:ext>
            </a:extLst>
          </p:cNvPr>
          <p:cNvSpPr txBox="1"/>
          <p:nvPr/>
        </p:nvSpPr>
        <p:spPr>
          <a:xfrm>
            <a:off x="534536" y="1932317"/>
            <a:ext cx="3433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 Train an Acoustic Model to estimate BPCs in each frame.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2. Know which phone/BPC help the SE model to generate better enhanced speech.</a:t>
            </a:r>
          </a:p>
        </p:txBody>
      </p:sp>
    </p:spTree>
    <p:extLst>
      <p:ext uri="{BB962C8B-B14F-4D97-AF65-F5344CB8AC3E}">
        <p14:creationId xmlns:p14="http://schemas.microsoft.com/office/powerpoint/2010/main" val="117933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altLang="zh-TW" sz="3200" dirty="0"/>
              <a:t>BPC Posterior-gram (BPCPG) </a:t>
            </a:r>
            <a:br>
              <a:rPr lang="en" altLang="zh-TW" dirty="0"/>
            </a:br>
            <a:r>
              <a:rPr lang="en" altLang="zh-TW" sz="2100" dirty="0">
                <a:solidFill>
                  <a:schemeClr val="bg2"/>
                </a:solidFill>
              </a:rPr>
              <a:t>(Additional input feature)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5E05A08-0161-A64A-AD44-5DEC9827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61" y="1972165"/>
            <a:ext cx="4556281" cy="26881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F1D20B6-E64B-BE48-8C5D-F246FAF7A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89" t="4578" r="607"/>
          <a:stretch/>
        </p:blipFill>
        <p:spPr>
          <a:xfrm>
            <a:off x="816366" y="1488935"/>
            <a:ext cx="2730792" cy="36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Google Shape;104;p19">
            <a:extLst>
              <a:ext uri="{FF2B5EF4-FFF2-40B4-BE49-F238E27FC236}">
                <a16:creationId xmlns:a16="http://schemas.microsoft.com/office/drawing/2014/main" id="{E787C796-F6F6-6248-B90E-ECFDAF9F2466}"/>
              </a:ext>
            </a:extLst>
          </p:cNvPr>
          <p:cNvSpPr txBox="1">
            <a:spLocks/>
          </p:cNvSpPr>
          <p:nvPr/>
        </p:nvSpPr>
        <p:spPr>
          <a:xfrm>
            <a:off x="534536" y="608944"/>
            <a:ext cx="5348906" cy="97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kumimoji="1" lang="en-US" altLang="zh-TW" sz="3200" dirty="0"/>
              <a:t>End-to-End Robust BPC-ASR</a:t>
            </a:r>
            <a:br>
              <a:rPr kumimoji="1" lang="en-US" altLang="zh-TW" sz="2400" dirty="0"/>
            </a:br>
            <a:r>
              <a:rPr kumimoji="1" lang="en-US" altLang="zh-TW" sz="2100" dirty="0">
                <a:solidFill>
                  <a:schemeClr val="bg2"/>
                </a:solidFill>
              </a:rPr>
              <a:t>(training loss)</a:t>
            </a:r>
            <a:endParaRPr lang="en" sz="2100" dirty="0">
              <a:solidFill>
                <a:schemeClr val="bg2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324F15-2F6D-274E-B851-2598EF60B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2378" t="6255" r="8537" b="9331"/>
          <a:stretch/>
        </p:blipFill>
        <p:spPr>
          <a:xfrm>
            <a:off x="644640" y="2723286"/>
            <a:ext cx="1246746" cy="936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955CBA-67E9-094E-8E9D-0F2CE8718DC6}"/>
              </a:ext>
            </a:extLst>
          </p:cNvPr>
          <p:cNvSpPr/>
          <p:nvPr/>
        </p:nvSpPr>
        <p:spPr>
          <a:xfrm>
            <a:off x="494849" y="3659286"/>
            <a:ext cx="139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Noisy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Speech Signal</a:t>
            </a:r>
            <a:endParaRPr lang="zh-TW" altLang="en-US" dirty="0">
              <a:solidFill>
                <a:schemeClr val="tx1"/>
              </a:solidFill>
              <a:latin typeface="Karla"/>
              <a:ea typeface="+mn-ea"/>
              <a:cs typeface="+mn-cs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7740570C-3C78-3546-8116-A6B347783259}"/>
              </a:ext>
            </a:extLst>
          </p:cNvPr>
          <p:cNvSpPr/>
          <p:nvPr/>
        </p:nvSpPr>
        <p:spPr>
          <a:xfrm>
            <a:off x="2198054" y="2723286"/>
            <a:ext cx="1559142" cy="9360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Speech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Enhancement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4F31E39-54BC-1144-BA48-55AE5F18A760}"/>
              </a:ext>
            </a:extLst>
          </p:cNvPr>
          <p:cNvCxnSpPr>
            <a:cxnSpLocks/>
          </p:cNvCxnSpPr>
          <p:nvPr/>
        </p:nvCxnSpPr>
        <p:spPr>
          <a:xfrm>
            <a:off x="1928890" y="3195049"/>
            <a:ext cx="200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5EAE485-F48D-F34B-956C-FE5E9F1C846B}"/>
              </a:ext>
            </a:extLst>
          </p:cNvPr>
          <p:cNvCxnSpPr>
            <a:cxnSpLocks/>
          </p:cNvCxnSpPr>
          <p:nvPr/>
        </p:nvCxnSpPr>
        <p:spPr>
          <a:xfrm>
            <a:off x="3814967" y="3192272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97101328-1D4A-8B42-B3E1-0A9DD718AA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68" t="11037" r="6942" b="14481"/>
          <a:stretch/>
        </p:blipFill>
        <p:spPr>
          <a:xfrm>
            <a:off x="4063864" y="2723286"/>
            <a:ext cx="1255700" cy="936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E4BF50-7C1C-444C-9E42-459DB08961B0}"/>
              </a:ext>
            </a:extLst>
          </p:cNvPr>
          <p:cNvSpPr/>
          <p:nvPr/>
        </p:nvSpPr>
        <p:spPr>
          <a:xfrm>
            <a:off x="3993445" y="3659286"/>
            <a:ext cx="1396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Enhanced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  <a:ea typeface="+mn-ea"/>
                <a:cs typeface="+mn-cs"/>
              </a:rPr>
              <a:t>Speech Signal</a:t>
            </a:r>
            <a:endParaRPr lang="zh-TW" altLang="en-US" dirty="0">
              <a:solidFill>
                <a:schemeClr val="tx1"/>
              </a:solidFill>
              <a:latin typeface="Karla"/>
              <a:ea typeface="+mn-ea"/>
              <a:cs typeface="+mn-cs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00F367B6-92DA-EB4E-BFD6-441907059D41}"/>
              </a:ext>
            </a:extLst>
          </p:cNvPr>
          <p:cNvSpPr/>
          <p:nvPr/>
        </p:nvSpPr>
        <p:spPr>
          <a:xfrm>
            <a:off x="5626232" y="2723286"/>
            <a:ext cx="1812825" cy="9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End-to-End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Attention ASR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13C12D08-CCFB-2347-B7D9-302968BED5A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55134" y="923114"/>
            <a:ext cx="12700" cy="3555020"/>
          </a:xfrm>
          <a:prstGeom prst="bentConnector3">
            <a:avLst>
              <a:gd name="adj1" fmla="val 19894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BDA4AB-88C0-0A4B-B251-89EF9FD3E04E}"/>
              </a:ext>
            </a:extLst>
          </p:cNvPr>
          <p:cNvSpPr txBox="1"/>
          <p:nvPr/>
        </p:nvSpPr>
        <p:spPr>
          <a:xfrm>
            <a:off x="3714419" y="2030891"/>
            <a:ext cx="1954587" cy="30777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Back-Propagation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B27749B3-B1FF-2344-8FB2-3FFF8A06C6A6}"/>
              </a:ext>
            </a:extLst>
          </p:cNvPr>
          <p:cNvSpPr/>
          <p:nvPr/>
        </p:nvSpPr>
        <p:spPr>
          <a:xfrm>
            <a:off x="7745725" y="2723286"/>
            <a:ext cx="1114396" cy="93600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BPC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  <a:latin typeface="Karla"/>
              </a:rPr>
              <a:t>Labels</a:t>
            </a:r>
            <a:endParaRPr lang="zh-TW" altLang="en-US" dirty="0">
              <a:solidFill>
                <a:schemeClr val="tx1"/>
              </a:solidFill>
              <a:latin typeface="Karla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EBAE29BC-4B63-F84E-A815-7CD8086FA695}"/>
              </a:ext>
            </a:extLst>
          </p:cNvPr>
          <p:cNvCxnSpPr>
            <a:cxnSpLocks/>
          </p:cNvCxnSpPr>
          <p:nvPr/>
        </p:nvCxnSpPr>
        <p:spPr>
          <a:xfrm>
            <a:off x="5358979" y="3197827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EED4773A-87F3-8E4B-90E7-B0D7FDFE5A52}"/>
              </a:ext>
            </a:extLst>
          </p:cNvPr>
          <p:cNvCxnSpPr>
            <a:cxnSpLocks/>
          </p:cNvCxnSpPr>
          <p:nvPr/>
        </p:nvCxnSpPr>
        <p:spPr>
          <a:xfrm>
            <a:off x="7480881" y="3197827"/>
            <a:ext cx="223019" cy="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9FAF93-2B96-CC4B-B66E-67C330F52A42}"/>
              </a:ext>
            </a:extLst>
          </p:cNvPr>
          <p:cNvSpPr txBox="1"/>
          <p:nvPr/>
        </p:nvSpPr>
        <p:spPr>
          <a:xfrm>
            <a:off x="2977625" y="1413675"/>
            <a:ext cx="3957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Generate enhanced speech which can be classified into BPC labels more precisely.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418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4;p36">
            <a:extLst>
              <a:ext uri="{FF2B5EF4-FFF2-40B4-BE49-F238E27FC236}">
                <a16:creationId xmlns:a16="http://schemas.microsoft.com/office/drawing/2014/main" id="{2A56BAF0-BD2F-A243-AD0E-FCDD8675D2BB}"/>
              </a:ext>
            </a:extLst>
          </p:cNvPr>
          <p:cNvSpPr txBox="1">
            <a:spLocks/>
          </p:cNvSpPr>
          <p:nvPr/>
        </p:nvSpPr>
        <p:spPr>
          <a:xfrm>
            <a:off x="838200" y="1948625"/>
            <a:ext cx="4306800" cy="1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l"/>
            <a:r>
              <a:rPr lang="en" sz="9600" dirty="0">
                <a:solidFill>
                  <a:schemeClr val="bg2"/>
                </a:solidFill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Thanks!</a:t>
            </a:r>
          </a:p>
        </p:txBody>
      </p:sp>
      <p:sp>
        <p:nvSpPr>
          <p:cNvPr id="7" name="Google Shape;315;p36">
            <a:extLst>
              <a:ext uri="{FF2B5EF4-FFF2-40B4-BE49-F238E27FC236}">
                <a16:creationId xmlns:a16="http://schemas.microsoft.com/office/drawing/2014/main" id="{0457900E-5E8D-7A41-AF90-A72F41F9A43B}"/>
              </a:ext>
            </a:extLst>
          </p:cNvPr>
          <p:cNvSpPr txBox="1">
            <a:spLocks/>
          </p:cNvSpPr>
          <p:nvPr/>
        </p:nvSpPr>
        <p:spPr>
          <a:xfrm>
            <a:off x="914400" y="3332496"/>
            <a:ext cx="5529532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▪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"/>
              <a:buChar char="▫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en" sz="1400" b="1" dirty="0"/>
              <a:t>Any questions?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Karla"/>
              <a:buNone/>
            </a:pPr>
            <a:r>
              <a:rPr lang="en" sz="1400" dirty="0"/>
              <a:t>You can find me at </a:t>
            </a:r>
            <a:r>
              <a:rPr lang="en" sz="1400" dirty="0">
                <a:solidFill>
                  <a:schemeClr val="bg2"/>
                </a:solidFill>
              </a:rPr>
              <a:t>@vacuum42468 </a:t>
            </a:r>
            <a:r>
              <a:rPr lang="en" sz="1400" dirty="0">
                <a:solidFill>
                  <a:schemeClr val="tx1"/>
                </a:solidFill>
              </a:rPr>
              <a:t>&amp;</a:t>
            </a:r>
            <a:r>
              <a:rPr lang="en" sz="1400" dirty="0">
                <a:solidFill>
                  <a:schemeClr val="bg2"/>
                </a:solidFill>
              </a:rPr>
              <a:t> </a:t>
            </a:r>
            <a:r>
              <a:rPr lang="en" sz="1400" dirty="0" err="1">
                <a:solidFill>
                  <a:schemeClr val="bg2"/>
                </a:solidFill>
              </a:rPr>
              <a:t>neilyenjulu@gmail.com</a:t>
            </a:r>
            <a:endParaRPr lang="en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9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767443" y="1649185"/>
            <a:ext cx="7805057" cy="19675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In order to form consonants,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the airstream through the vocal tract must be obstructed in some way.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" sz="1800" spc="-140" dirty="0"/>
              <a:t>Consonants can be classified according to the </a:t>
            </a:r>
            <a:r>
              <a:rPr lang="en" sz="1800" spc="-140" dirty="0">
                <a:solidFill>
                  <a:schemeClr val="tx1"/>
                </a:solidFill>
              </a:rPr>
              <a:t>place</a:t>
            </a:r>
            <a:r>
              <a:rPr lang="en" sz="1800" spc="-140" dirty="0"/>
              <a:t> and </a:t>
            </a:r>
            <a:r>
              <a:rPr lang="en" sz="1800" spc="-140" dirty="0">
                <a:solidFill>
                  <a:schemeClr val="tx1"/>
                </a:solidFill>
              </a:rPr>
              <a:t>manner</a:t>
            </a:r>
            <a:r>
              <a:rPr lang="en" sz="1800" spc="-140" dirty="0"/>
              <a:t> of this obstruction.</a:t>
            </a:r>
          </a:p>
          <a:p>
            <a:pPr marL="0" indent="0" algn="l">
              <a:lnSpc>
                <a:spcPts val="1200"/>
              </a:lnSpc>
              <a:buNone/>
            </a:pPr>
            <a:endParaRPr lang="en" sz="1800" spc="-140" dirty="0"/>
          </a:p>
          <a:p>
            <a:pPr marL="0" indent="0" algn="r">
              <a:lnSpc>
                <a:spcPts val="3000"/>
              </a:lnSpc>
              <a:buNone/>
            </a:pPr>
            <a:r>
              <a:rPr lang="en" sz="1800" i="1" spc="-100" dirty="0"/>
              <a:t>P. </a:t>
            </a:r>
            <a:r>
              <a:rPr lang="en" sz="1800" i="1" spc="-100" dirty="0" err="1"/>
              <a:t>Ladefoged</a:t>
            </a:r>
            <a:r>
              <a:rPr lang="en" sz="1800" i="1" spc="-100" dirty="0"/>
              <a:t> and K. Johnson, A Course in Phonetics. </a:t>
            </a:r>
            <a:br>
              <a:rPr lang="en" sz="1800" i="1" spc="-100" dirty="0"/>
            </a:br>
            <a:r>
              <a:rPr lang="en" sz="1800" i="1" spc="-100" dirty="0"/>
              <a:t>Nelson Education, 2014. </a:t>
            </a: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718D573-1CE5-9B48-A99E-1BF839B72AA5}"/>
              </a:ext>
            </a:extLst>
          </p:cNvPr>
          <p:cNvSpPr/>
          <p:nvPr/>
        </p:nvSpPr>
        <p:spPr>
          <a:xfrm>
            <a:off x="522514" y="1959429"/>
            <a:ext cx="2261507" cy="1583872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Consonants</a:t>
            </a:r>
            <a:endParaRPr kumimoji="1" lang="zh-TW" altLang="en-US" sz="1800" b="1" dirty="0"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DD66A578-AEC5-DF46-83B6-43F1481D51CC}"/>
              </a:ext>
            </a:extLst>
          </p:cNvPr>
          <p:cNvSpPr/>
          <p:nvPr/>
        </p:nvSpPr>
        <p:spPr>
          <a:xfrm>
            <a:off x="3646714" y="1959429"/>
            <a:ext cx="2261507" cy="1583872"/>
          </a:xfrm>
          <a:prstGeom prst="roundRect">
            <a:avLst/>
          </a:prstGeom>
          <a:solidFill>
            <a:schemeClr val="accent3"/>
          </a:solidFill>
          <a:ln w="381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Place of</a:t>
            </a:r>
          </a:p>
          <a:p>
            <a:pPr algn="ctr"/>
            <a:r>
              <a:rPr lang="en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Obstruction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420E2AC-A04A-0440-802F-C03656E32197}"/>
              </a:ext>
            </a:extLst>
          </p:cNvPr>
          <p:cNvSpPr/>
          <p:nvPr/>
        </p:nvSpPr>
        <p:spPr>
          <a:xfrm>
            <a:off x="6317436" y="1959429"/>
            <a:ext cx="2261507" cy="158387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Manner of</a:t>
            </a:r>
          </a:p>
          <a:p>
            <a:pPr algn="ctr"/>
            <a:r>
              <a:rPr lang="en-US" altLang="zh-TW" sz="2400" b="1" dirty="0">
                <a:solidFill>
                  <a:srgbClr val="2E363D"/>
                </a:solidFill>
                <a:latin typeface="Didot" panose="02000503000000020003" pitchFamily="2" charset="-79"/>
                <a:cs typeface="Didot" panose="02000503000000020003" pitchFamily="2" charset="-79"/>
              </a:rPr>
              <a:t>Obstruction</a:t>
            </a:r>
            <a:endParaRPr lang="zh-TW" altLang="en-US" sz="2400" b="1" dirty="0">
              <a:solidFill>
                <a:srgbClr val="2E363D"/>
              </a:solidFill>
              <a:latin typeface="Didot" panose="02000503000000020003" pitchFamily="2" charset="-79"/>
              <a:cs typeface="Didot" panose="02000503000000020003" pitchFamily="2" charset="-79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F0F7E8-E371-DC44-826E-BD76104E5BAA}"/>
              </a:ext>
            </a:extLst>
          </p:cNvPr>
          <p:cNvSpPr txBox="1"/>
          <p:nvPr/>
        </p:nvSpPr>
        <p:spPr>
          <a:xfrm>
            <a:off x="3031310" y="2474366"/>
            <a:ext cx="4490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000" b="1" dirty="0">
                <a:latin typeface="Didot" panose="02000503000000020003" pitchFamily="2" charset="-79"/>
                <a:cs typeface="Didot" panose="02000503000000020003" pitchFamily="2" charset="-79"/>
              </a:rPr>
              <a:t>=                         + </a:t>
            </a:r>
          </a:p>
        </p:txBody>
      </p:sp>
    </p:spTree>
    <p:extLst>
      <p:ext uri="{BB962C8B-B14F-4D97-AF65-F5344CB8AC3E}">
        <p14:creationId xmlns:p14="http://schemas.microsoft.com/office/powerpoint/2010/main" val="3182501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3422974" y="2718474"/>
            <a:ext cx="5576647" cy="15067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kumimoji="1" lang="en-US" altLang="zh-TW" sz="3800" dirty="0"/>
              <a:t>Articulation Information</a:t>
            </a:r>
            <a:br>
              <a:rPr kumimoji="1" lang="en-US" altLang="zh-TW" sz="3800" dirty="0"/>
            </a:br>
            <a:r>
              <a:rPr kumimoji="1" lang="en-US" altLang="zh-TW" sz="3800" dirty="0">
                <a:solidFill>
                  <a:schemeClr val="bg2"/>
                </a:solidFill>
              </a:rPr>
              <a:t>and</a:t>
            </a:r>
            <a:r>
              <a:rPr kumimoji="1" lang="en-US" altLang="zh-TW" sz="3800" dirty="0"/>
              <a:t> Broad Phone Classes</a:t>
            </a:r>
            <a:endParaRPr sz="3800" dirty="0"/>
          </a:p>
        </p:txBody>
      </p:sp>
      <p:sp>
        <p:nvSpPr>
          <p:cNvPr id="93" name="Google Shape;93;p17"/>
          <p:cNvSpPr/>
          <p:nvPr/>
        </p:nvSpPr>
        <p:spPr>
          <a:xfrm>
            <a:off x="1789899" y="1568299"/>
            <a:ext cx="1278154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altLang="zh-TW" b="1" i="0" dirty="0">
                <a:ln>
                  <a:noFill/>
                </a:ln>
                <a:solidFill>
                  <a:schemeClr val="lt1"/>
                </a:solidFill>
                <a:latin typeface="Encode Sans Semi Condensed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761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Place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4E9C58-580C-0040-AECA-399AF23B8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411477D-DA0C-0741-851D-024DE78E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49" y="782929"/>
            <a:ext cx="5225951" cy="38446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594FE01-69F8-E04C-97A7-A340B92A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402814"/>
              </p:ext>
            </p:extLst>
          </p:nvPr>
        </p:nvGraphicFramePr>
        <p:xfrm>
          <a:off x="3422196" y="1283153"/>
          <a:ext cx="5034282" cy="2807586"/>
        </p:xfrm>
        <a:graphic>
          <a:graphicData uri="http://schemas.openxmlformats.org/drawingml/2006/table">
            <a:tbl>
              <a:tblPr>
                <a:tableStyleId>{5579C4FC-8C90-49E5-8998-5D03E0A7F12E}</a:tableStyleId>
              </a:tblPr>
              <a:tblGrid>
                <a:gridCol w="1313090">
                  <a:extLst>
                    <a:ext uri="{9D8B030D-6E8A-4147-A177-3AD203B41FA5}">
                      <a16:colId xmlns:a16="http://schemas.microsoft.com/office/drawing/2014/main" val="3489041632"/>
                    </a:ext>
                  </a:extLst>
                </a:gridCol>
                <a:gridCol w="3721192">
                  <a:extLst>
                    <a:ext uri="{9D8B030D-6E8A-4147-A177-3AD203B41FA5}">
                      <a16:colId xmlns:a16="http://schemas.microsoft.com/office/drawing/2014/main" val="3726624935"/>
                    </a:ext>
                  </a:extLst>
                </a:gridCol>
              </a:tblGrid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Stops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complete blockage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791506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Fricatives 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partial blockage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091346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Affricates </a:t>
                      </a:r>
                      <a:endParaRPr lang="en" sz="1800" b="0" i="0" u="none" strike="noStrike" cap="none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stop + fricative 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587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Nasals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through nasal cavity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349725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Glides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take the shape of the vowel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3375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Liquids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ts val="3000"/>
                        </a:lnSpc>
                      </a:pPr>
                      <a:r>
                        <a:rPr lang="en" sz="17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 lowering both sides of the tongue</a:t>
                      </a:r>
                      <a:endParaRPr lang="en" sz="17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63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08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594FE01-69F8-E04C-97A7-A340B92A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91111"/>
              </p:ext>
            </p:extLst>
          </p:nvPr>
        </p:nvGraphicFramePr>
        <p:xfrm>
          <a:off x="3422196" y="1283153"/>
          <a:ext cx="5034282" cy="2807586"/>
        </p:xfrm>
        <a:graphic>
          <a:graphicData uri="http://schemas.openxmlformats.org/drawingml/2006/table">
            <a:tbl>
              <a:tblPr>
                <a:tableStyleId>{5579C4FC-8C90-49E5-8998-5D03E0A7F12E}</a:tableStyleId>
              </a:tblPr>
              <a:tblGrid>
                <a:gridCol w="1313090">
                  <a:extLst>
                    <a:ext uri="{9D8B030D-6E8A-4147-A177-3AD203B41FA5}">
                      <a16:colId xmlns:a16="http://schemas.microsoft.com/office/drawing/2014/main" val="3489041632"/>
                    </a:ext>
                  </a:extLst>
                </a:gridCol>
                <a:gridCol w="3721192">
                  <a:extLst>
                    <a:ext uri="{9D8B030D-6E8A-4147-A177-3AD203B41FA5}">
                      <a16:colId xmlns:a16="http://schemas.microsoft.com/office/drawing/2014/main" val="3726624935"/>
                    </a:ext>
                  </a:extLst>
                </a:gridCol>
              </a:tblGrid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Stops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52000" rtl="0" fontAlgn="ctr">
                        <a:lnSpc>
                          <a:spcPts val="3000"/>
                        </a:lnSpc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[p]	[t]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[k]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[b] 	[d]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791506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Fricatives 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252000" rtl="0" fontAlgn="ctr">
                        <a:lnSpc>
                          <a:spcPts val="3000"/>
                        </a:lnSpc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[f]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[v]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	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[s] 	[z] 	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3091346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Affricates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52000" rtl="0" eaLnBrk="1" fontAlgn="ctr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  <a:defRPr/>
                      </a:pP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</a:t>
                      </a:r>
                      <a:r>
                        <a:rPr lang="en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tʃ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	[</a:t>
                      </a:r>
                      <a:r>
                        <a:rPr lang="en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dʒ</a:t>
                      </a:r>
                      <a:r>
                        <a:rPr lang="en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</a:t>
                      </a:r>
                      <a:endParaRPr lang="en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587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Nasals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252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  <a:defRPr/>
                      </a:pP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[m]	[n]		[</a:t>
                      </a:r>
                      <a:r>
                        <a:rPr lang="en" altLang="zh-TW" sz="1700" b="0" i="0" u="none" strike="noStrike" cap="none" spc="0" dirty="0" err="1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ŋ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4349725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Glides 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252000"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[j]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	[w]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933753"/>
                  </a:ext>
                </a:extLst>
              </a:tr>
              <a:tr h="467931">
                <a:tc>
                  <a:txBody>
                    <a:bodyPr/>
                    <a:lstStyle/>
                    <a:p>
                      <a:pPr algn="ctr" rtl="0" fontAlgn="ctr">
                        <a:lnSpc>
                          <a:spcPts val="3000"/>
                        </a:lnSpc>
                      </a:pPr>
                      <a:r>
                        <a:rPr lang="en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sym typeface="Encode Sans Semi Condensed"/>
                        </a:rPr>
                        <a:t>Liquids</a:t>
                      </a:r>
                      <a:endParaRPr lang="en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ea typeface="新細明體" panose="02020500000000000000" pitchFamily="18" charset="-120"/>
                        <a:sym typeface="Encode Sans Semi Condensed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defTabSz="252000">
                        <a:tabLst>
                          <a:tab pos="36000" algn="l"/>
                          <a:tab pos="288000" algn="l"/>
                          <a:tab pos="540000" algn="l"/>
                          <a:tab pos="792000" algn="l"/>
                          <a:tab pos="1044000" algn="l"/>
                          <a:tab pos="1296000" algn="l"/>
                        </a:tabLst>
                      </a:pP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[l]</a:t>
                      </a:r>
                      <a:r>
                        <a:rPr lang="en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Encode Sans Semi Condensed"/>
                        </a:rPr>
                        <a:t> </a:t>
                      </a:r>
                      <a:r>
                        <a:rPr lang="en-US" altLang="zh-TW" sz="1700" b="0" i="0" u="none" strike="noStrike" cap="none" spc="0" dirty="0">
                          <a:solidFill>
                            <a:schemeClr val="dk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	[r]</a:t>
                      </a:r>
                      <a:endParaRPr lang="zh-TW" altLang="en-US" sz="1700" b="0" i="0" u="none" strike="noStrike" cap="none" spc="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4503" marR="4503" marT="4503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633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31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kumimoji="1" lang="en-US" altLang="zh-TW" sz="3600" dirty="0">
                <a:solidFill>
                  <a:schemeClr val="tx1"/>
                </a:solidFill>
              </a:rPr>
              <a:t>Manner</a:t>
            </a:r>
            <a:r>
              <a:rPr kumimoji="1" lang="en-US" altLang="zh-TW" dirty="0"/>
              <a:t> </a:t>
            </a:r>
            <a:r>
              <a:rPr kumimoji="1" lang="en-US" altLang="zh-TW" dirty="0">
                <a:solidFill>
                  <a:schemeClr val="bg2"/>
                </a:solidFill>
              </a:rPr>
              <a:t>of Articulation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F37D9F-8804-D246-9D34-3770A4DE6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52251"/>
              </p:ext>
            </p:extLst>
          </p:nvPr>
        </p:nvGraphicFramePr>
        <p:xfrm>
          <a:off x="3746500" y="1153884"/>
          <a:ext cx="4909258" cy="1162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338">
                  <a:extLst>
                    <a:ext uri="{9D8B030D-6E8A-4147-A177-3AD203B41FA5}">
                      <a16:colId xmlns:a16="http://schemas.microsoft.com/office/drawing/2014/main" val="2357527606"/>
                    </a:ext>
                  </a:extLst>
                </a:gridCol>
                <a:gridCol w="1654460">
                  <a:extLst>
                    <a:ext uri="{9D8B030D-6E8A-4147-A177-3AD203B41FA5}">
                      <a16:colId xmlns:a16="http://schemas.microsoft.com/office/drawing/2014/main" val="1788237165"/>
                    </a:ext>
                  </a:extLst>
                </a:gridCol>
                <a:gridCol w="1654460">
                  <a:extLst>
                    <a:ext uri="{9D8B030D-6E8A-4147-A177-3AD203B41FA5}">
                      <a16:colId xmlns:a16="http://schemas.microsoft.com/office/drawing/2014/main" val="645856899"/>
                    </a:ext>
                  </a:extLst>
                </a:gridCol>
              </a:tblGrid>
              <a:tr h="340859">
                <a:tc gridSpan="3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TW" sz="2000" b="0" i="0" u="none" strike="noStrike" cap="none" dirty="0">
                          <a:solidFill>
                            <a:schemeClr val="tx1"/>
                          </a:solidFill>
                          <a:latin typeface="Karla"/>
                          <a:cs typeface="Arial"/>
                          <a:sym typeface="Arial"/>
                        </a:rPr>
                        <a:t>Voiced Nasal Stops</a:t>
                      </a:r>
                      <a:endParaRPr lang="zh-TW" altLang="en-US" sz="2000" b="0" i="0" u="none" strike="noStrike" cap="none" dirty="0">
                        <a:solidFill>
                          <a:schemeClr val="tx1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TW" altLang="en-US" sz="20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581775"/>
                  </a:ext>
                </a:extLst>
              </a:tr>
              <a:tr h="34085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TW" sz="20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Bilabial</a:t>
                      </a:r>
                      <a:endParaRPr lang="zh-TW" altLang="en-US" sz="20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Alveolar</a:t>
                      </a:r>
                      <a:endParaRPr lang="zh-TW" altLang="en-US" sz="1800" b="0" i="0" u="none" strike="noStrike" cap="none" dirty="0">
                        <a:solidFill>
                          <a:schemeClr val="dk2"/>
                        </a:solidFill>
                        <a:latin typeface="Karl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dk2"/>
                          </a:solidFill>
                          <a:latin typeface="Karla"/>
                          <a:cs typeface="Arial"/>
                          <a:sym typeface="Arial"/>
                        </a:rPr>
                        <a:t>Velar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595404"/>
                  </a:ext>
                </a:extLst>
              </a:tr>
              <a:tr h="3408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[m]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[n]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[</a:t>
                      </a:r>
                      <a:r>
                        <a:rPr lang="en-US" altLang="zh-TW" sz="1700" b="1" i="0" u="none" strike="noStrike" cap="none" dirty="0" err="1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ŋ</a:t>
                      </a:r>
                      <a:r>
                        <a:rPr lang="en-US" altLang="zh-TW" sz="1700" b="1" i="0" u="none" strike="noStrike" cap="none" dirty="0">
                          <a:solidFill>
                            <a:schemeClr val="dk2"/>
                          </a:solidFill>
                          <a:latin typeface="Georgia" panose="02040502050405020303" pitchFamily="18" charset="0"/>
                          <a:ea typeface="+mn-ea"/>
                          <a:cs typeface="Arial"/>
                          <a:sym typeface="Arial"/>
                        </a:rPr>
                        <a:t>]</a:t>
                      </a:r>
                      <a:endParaRPr lang="zh-TW" altLang="en-US" sz="1700" b="1" i="0" u="none" strike="noStrike" cap="none" dirty="0">
                        <a:solidFill>
                          <a:schemeClr val="dk2"/>
                        </a:solidFill>
                        <a:latin typeface="Georgia" panose="02040502050405020303" pitchFamily="18" charset="0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75617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77AD5587-AA5B-294E-AA5A-2E308FA6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63" y="2809418"/>
            <a:ext cx="2541176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8732909-319C-8645-B80A-F410E78E3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24" y="2809418"/>
            <a:ext cx="2541176" cy="216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0F872B-634F-C84A-8182-25C36C174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02" y="2809418"/>
            <a:ext cx="254117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8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58600" y="1123949"/>
            <a:ext cx="2595300" cy="974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kumimoji="1" lang="en-US" altLang="zh-TW" sz="3600" dirty="0">
                <a:solidFill>
                  <a:schemeClr val="tx1"/>
                </a:solidFill>
              </a:rPr>
              <a:t>Articulation </a:t>
            </a:r>
            <a:r>
              <a:rPr kumimoji="1" lang="en-US" altLang="zh-TW" dirty="0">
                <a:solidFill>
                  <a:schemeClr val="bg2"/>
                </a:solidFill>
              </a:rPr>
              <a:t>Information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BF12AD-3B21-0C41-80EC-A727C6ED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59" y="523251"/>
            <a:ext cx="5039819" cy="412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0983"/>
      </p:ext>
    </p:extLst>
  </p:cSld>
  <p:clrMapOvr>
    <a:masterClrMapping/>
  </p:clrMapOvr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414</Words>
  <Application>Microsoft Macintosh PowerPoint</Application>
  <PresentationFormat>如螢幕大小 (16:9)</PresentationFormat>
  <Paragraphs>106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Arial</vt:lpstr>
      <vt:lpstr>Encode Sans Semi Condensed</vt:lpstr>
      <vt:lpstr>Karla</vt:lpstr>
      <vt:lpstr>Georgia</vt:lpstr>
      <vt:lpstr>Didot</vt:lpstr>
      <vt:lpstr>Times New Roman</vt:lpstr>
      <vt:lpstr>Encode Sans Semi Condensed SemiBold</vt:lpstr>
      <vt:lpstr>Calibri</vt:lpstr>
      <vt:lpstr>Iden template</vt:lpstr>
      <vt:lpstr>Articulation Information and Broad Phone Classes</vt:lpstr>
      <vt:lpstr>PowerPoint 簡報</vt:lpstr>
      <vt:lpstr>PowerPoint 簡報</vt:lpstr>
      <vt:lpstr>Articulation Information and Broad Phone Classes</vt:lpstr>
      <vt:lpstr>Place of Articulation</vt:lpstr>
      <vt:lpstr>Manner of Articulation</vt:lpstr>
      <vt:lpstr>Manner of Articulation</vt:lpstr>
      <vt:lpstr>Manner of Articulation</vt:lpstr>
      <vt:lpstr>Articulation Information</vt:lpstr>
      <vt:lpstr>Data-driven Information</vt:lpstr>
      <vt:lpstr>Data-driven Information</vt:lpstr>
      <vt:lpstr>Broad Phone Classes</vt:lpstr>
      <vt:lpstr>Broad Phone Classes on Speech Enhancement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Articulation Information and Broad Phone Classes</dc:title>
  <cp:lastModifiedBy>neilyenjulu@gmail.com</cp:lastModifiedBy>
  <cp:revision>36</cp:revision>
  <cp:lastPrinted>2020-07-05T14:54:16Z</cp:lastPrinted>
  <dcterms:modified xsi:type="dcterms:W3CDTF">2020-07-08T06:08:21Z</dcterms:modified>
</cp:coreProperties>
</file>